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74" r:id="rId6"/>
    <p:sldId id="275" r:id="rId7"/>
    <p:sldId id="276" r:id="rId8"/>
    <p:sldId id="258" r:id="rId9"/>
    <p:sldId id="261" r:id="rId10"/>
    <p:sldId id="262" r:id="rId11"/>
    <p:sldId id="263" r:id="rId12"/>
    <p:sldId id="259" r:id="rId13"/>
    <p:sldId id="260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6DC9642-994B-4DF6-B1E6-01E7D0D99261}" type="datetimeFigureOut">
              <a:rPr lang="ru-RU" smtClean="0"/>
              <a:t>28.04.2016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A38F72A-6EE5-438E-AD0A-A58AD67FFAF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stsh262007.narod.ru/" TargetMode="External"/><Relationship Id="rId2" Type="http://schemas.openxmlformats.org/officeDocument/2006/relationships/hyperlink" Target="http://festival.1september.ru/articles/572615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na-school-15.ru/p322aa1.html" TargetMode="External"/><Relationship Id="rId4" Type="http://schemas.openxmlformats.org/officeDocument/2006/relationships/hyperlink" Target="https://infourok.ru/monitoring-sformirovannosti-uud-po-informatike-i-ikt-uchaschihsya-klassa-269210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Диагностика мониторинговых исследований по </a:t>
            </a:r>
            <a:r>
              <a:rPr lang="ru-RU" dirty="0" smtClean="0"/>
              <a:t>информатике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437112"/>
            <a:ext cx="8064896" cy="1752600"/>
          </a:xfrm>
        </p:spPr>
        <p:txBody>
          <a:bodyPr>
            <a:normAutofit/>
          </a:bodyPr>
          <a:lstStyle/>
          <a:p>
            <a:r>
              <a:rPr lang="ru-RU" dirty="0" err="1"/>
              <a:t>Корнишина</a:t>
            </a:r>
            <a:r>
              <a:rPr lang="ru-RU" dirty="0"/>
              <a:t> Татьяна Викторовна, учитель информатики высшей квалификационной категории МБОУ «Гимназия № </a:t>
            </a:r>
            <a:r>
              <a:rPr lang="ru-RU" dirty="0" smtClean="0"/>
              <a:t>12 с татарским языком обучения имени Ф.Г. </a:t>
            </a:r>
            <a:r>
              <a:rPr lang="ru-RU" dirty="0" err="1" smtClean="0"/>
              <a:t>Аитовой</a:t>
            </a:r>
            <a:r>
              <a:rPr lang="ru-RU" dirty="0" smtClean="0"/>
              <a:t>» </a:t>
            </a:r>
            <a:r>
              <a:rPr lang="ru-RU" dirty="0"/>
              <a:t>Московского </a:t>
            </a:r>
            <a:r>
              <a:rPr lang="ru-RU" dirty="0" smtClean="0"/>
              <a:t>района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74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/>
              <a:t>наблюдение;</a:t>
            </a:r>
          </a:p>
          <a:p>
            <a:pPr lvl="0"/>
            <a:r>
              <a:rPr lang="ru-RU" dirty="0"/>
              <a:t>тестирование;</a:t>
            </a:r>
          </a:p>
          <a:p>
            <a:pPr lvl="0"/>
            <a:r>
              <a:rPr lang="ru-RU" dirty="0"/>
              <a:t>анкетирование; </a:t>
            </a:r>
          </a:p>
          <a:p>
            <a:pPr lvl="0"/>
            <a:r>
              <a:rPr lang="ru-RU" dirty="0"/>
              <a:t>самостоятельные и групповые работы;</a:t>
            </a:r>
          </a:p>
          <a:p>
            <a:pPr lvl="0"/>
            <a:r>
              <a:rPr lang="ru-RU" dirty="0"/>
              <a:t>контрольные работы; </a:t>
            </a:r>
          </a:p>
          <a:p>
            <a:pPr lvl="0"/>
            <a:r>
              <a:rPr lang="ru-RU" dirty="0"/>
              <a:t>индивидуальные задания; </a:t>
            </a:r>
          </a:p>
          <a:p>
            <a:pPr lvl="0"/>
            <a:r>
              <a:rPr lang="ru-RU" dirty="0"/>
              <a:t>практические работы с использованием компьютера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Формы диагностики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12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Задачи этапа</a:t>
            </a:r>
            <a:endParaRPr lang="ru-RU" dirty="0"/>
          </a:p>
          <a:p>
            <a:pPr lvl="0"/>
            <a:r>
              <a:rPr lang="ru-RU" dirty="0"/>
              <a:t>Сбор информации с помощью подобранных методик.</a:t>
            </a:r>
          </a:p>
          <a:p>
            <a:pPr lvl="0"/>
            <a:r>
              <a:rPr lang="ru-RU" dirty="0"/>
              <a:t>Количественная и качественная обработка полученных результатов;</a:t>
            </a:r>
          </a:p>
          <a:p>
            <a:pPr lvl="0"/>
            <a:r>
              <a:rPr lang="ru-RU" dirty="0"/>
              <a:t>Учет индивидуальных достижений учащихся по предмету (оценка учителя, самооценка </a:t>
            </a:r>
            <a:r>
              <a:rPr lang="ru-RU" dirty="0" smtClean="0"/>
              <a:t>ученика).</a:t>
            </a:r>
            <a:r>
              <a:rPr lang="ru-RU" i="1" dirty="0"/>
              <a:t> 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II этап – практическая часть мониторинга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63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Почему ты учишь информатику? </a:t>
            </a:r>
          </a:p>
          <a:p>
            <a:pPr lvl="0"/>
            <a:r>
              <a:rPr lang="ru-RU" dirty="0" smtClean="0"/>
              <a:t>Любишь ли ты работать на компьютере?</a:t>
            </a:r>
          </a:p>
          <a:p>
            <a:pPr lvl="0"/>
            <a:r>
              <a:rPr lang="ru-RU" dirty="0" smtClean="0"/>
              <a:t>Желаешь ли знать больше, чем дают на уроке?</a:t>
            </a:r>
          </a:p>
          <a:p>
            <a:pPr lvl="0"/>
            <a:r>
              <a:rPr lang="ru-RU" dirty="0" smtClean="0"/>
              <a:t>Планируешь ли сдавать ЕГЭ по информатике?</a:t>
            </a:r>
          </a:p>
          <a:p>
            <a:pPr lvl="0"/>
            <a:r>
              <a:rPr lang="ru-RU" dirty="0" smtClean="0"/>
              <a:t>Будет ли твоя будущая профессия связана с информационными технологиями?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>1. Анкета изучения уровня мотивации к овладению информатикой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8792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2. Измерение </a:t>
            </a:r>
            <a:r>
              <a:rPr lang="ru-RU" b="1" dirty="0" err="1"/>
              <a:t>общеучебных</a:t>
            </a:r>
            <a:r>
              <a:rPr lang="ru-RU" b="1" dirty="0"/>
              <a:t> и предметных </a:t>
            </a:r>
            <a:r>
              <a:rPr lang="ru-RU" b="1" dirty="0" smtClean="0"/>
              <a:t>умений</a:t>
            </a: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67544" y="3429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smtClean="0"/>
              <a:t>Список общих учебных умений учащихся, подлежащих измерению в ходе мониторинга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4362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0586623"/>
              </p:ext>
            </p:extLst>
          </p:nvPr>
        </p:nvGraphicFramePr>
        <p:xfrm>
          <a:off x="0" y="-1"/>
          <a:ext cx="9036496" cy="6838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976"/>
                <a:gridCol w="6344520"/>
              </a:tblGrid>
              <a:tr h="11937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</a:rPr>
                        <a:t>Область деятельности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</a:rPr>
                        <a:t>Показатели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176479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Познавательная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Сравнение, сопоставление, ранжирование, анализ, классификация, обобщение объектов по предложенным критериям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895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Моделирование процессов и явлений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8954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Создание алгоритма и работа по нему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895409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Речевая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>
                          <a:effectLst/>
                        </a:rPr>
                        <a:t>Поиск и преобразование информации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11937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400" dirty="0">
                          <a:effectLst/>
                        </a:rPr>
                        <a:t>Построение письменного высказывания по заданному вопросу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81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765997"/>
              </p:ext>
            </p:extLst>
          </p:nvPr>
        </p:nvGraphicFramePr>
        <p:xfrm>
          <a:off x="0" y="44623"/>
          <a:ext cx="9144000" cy="6813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7664"/>
                <a:gridCol w="7596336"/>
              </a:tblGrid>
              <a:tr h="337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</a:rPr>
                        <a:t>Компетенции 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800">
                          <a:effectLst/>
                        </a:rPr>
                        <a:t>Показатели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151939">
                <a:tc row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</a:rPr>
                        <a:t>Информационные 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1. Знакомство с компьютером как с устройством по работе с информацией, получение технических навыков по работе с различными устройствами и приборами (наушники, колонки, принтер, сканер, </a:t>
                      </a:r>
                      <a:r>
                        <a:rPr lang="ru-RU" sz="1600" dirty="0" err="1">
                          <a:effectLst/>
                        </a:rPr>
                        <a:t>web</a:t>
                      </a:r>
                      <a:r>
                        <a:rPr lang="ru-RU" sz="1600" dirty="0">
                          <a:effectLst/>
                        </a:rPr>
                        <a:t> -камера и т.п.)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9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2. Владение способами работы с информацией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9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3. Поиск в каталогах, поисковых системах, иерархических структурах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997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4. Извлечение информации с различных носителей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5. Систематизация, анализ и отбор информации (разные виды сортировки, фильтры, запросы, структурирование файловой системы, проектирование баз данных и т.д.)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674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6. Технически навыки сохранения, удаления, копирования информации и т.п.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99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7. Преобразование информации (из графической – в текстовую, из аналоговой – в цифровую и т.п.)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96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8. Владение навыками работы с различными устройствами информации (мультимедийные справочники, электронные учебники, Интернет-ресурсы, и т.п.)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993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9. Критическое отношение к получаемой информации, умение выделять главное, оценивать степень достоверности (релевантность запроса, сетевые мистификации, и т.п.)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5995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10. Умение применять информационные и телекоммуникационные технологии для решения широкого класса учебных задач.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03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5388132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7704"/>
                <a:gridCol w="7236296"/>
              </a:tblGrid>
              <a:tr h="855119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Коммуникационные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</a:rPr>
                        <a:t>11. Владение формами устной речи (монолог, диалог, полилог, умение задать вопрос, привести довод при устном ответе, дискуссии, защите проекта и т.п.);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b="1" dirty="0">
                          <a:effectLst/>
                        </a:rPr>
                        <a:t>12. Ведение </a:t>
                      </a:r>
                      <a:r>
                        <a:rPr lang="ru-RU" sz="1600" dirty="0">
                          <a:effectLst/>
                        </a:rPr>
                        <a:t>диалога «человек» - «техническая система» (понимание принципов построения интерфейса, работа с диалоговыми окнами, настройка параметров среды и т.д.);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45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</a:rPr>
                        <a:t>13. Умение представить себя устно и письменно, владение стилевыми приемами оформления текста (электронная переписка, сетевой этикет, создание текстовых документов по шаблону, правила подачи информации в презентации и т.п.);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</a:rPr>
                        <a:t>14. Владение телекоммуникациями для организации общения с удаленными собеседниками (понимание возможностей разных видов коммуникаций, нюансов их использования и т.д.);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45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</a:rPr>
                        <a:t>15. Понимание факта многообразия языков, владение языковой, лингвистической компетенцией (в том числе – формальных языков, систем кодирования, языков программирования; владение ими на соответствующем уровне);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1458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>
                          <a:effectLst/>
                        </a:rPr>
                        <a:t>16. Умение работать в группе, искать и находить компромиссы (работа над совместным программным проектом, взаимодействие в Сети, технология клиент-сервер, совместная работа приложений и т.д.);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5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600" dirty="0">
                          <a:effectLst/>
                        </a:rPr>
                        <a:t>17. Толерантность, умение строить общение с представителями других взглядов (существование в сетевом сообществе, телекоммуникации с удаленными собеседниками и т.п.).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53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319280"/>
              </p:ext>
            </p:extLst>
          </p:nvPr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7704"/>
                <a:gridCol w="7236296"/>
              </a:tblGrid>
              <a:tr h="512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Информатика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Показатели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  <a:tr h="1411532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Предметные умения учащихся, подлежащие измерению в ходе мониторинга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оценивать числовые параметры информационных объектов и процессов; объем памяти, необходимый для хранения информации; скорость передачи информации 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1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работать в среде текстового процессора 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1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работать в среде табличного процессора 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1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работать в среде баз данных. 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961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составлять алгоритм для различных ситуаций или процессов в виде блок-схем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961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составлять программу с помощью языка программирования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5121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>
                          <a:effectLst/>
                        </a:rPr>
                        <a:t>Умение корректно общаться в сети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  <a:tr h="9618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dirty="0">
                          <a:effectLst/>
                        </a:rPr>
                        <a:t>Умение искать информационный ресурс по ключевым словам, рубрикатору, формировать сложный критерий поиска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9050" marR="19050" marT="19050" marB="1905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5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318570"/>
              </p:ext>
            </p:extLst>
          </p:nvPr>
        </p:nvGraphicFramePr>
        <p:xfrm>
          <a:off x="144010" y="4941168"/>
          <a:ext cx="8892486" cy="1499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/>
                <a:gridCol w="339982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  <a:gridCol w="494027"/>
              </a:tblGrid>
              <a:tr h="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Фамилия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Информационные компетенции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Коммуникационные компетенции 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14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15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16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1.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1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8575" marR="28575" marT="28575" marB="28575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3. Индивидуальный учет сформированности информационной и коммуникационные компетенций по классам</a:t>
            </a:r>
            <a:r>
              <a:rPr lang="ru-RU" sz="2800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2276872"/>
            <a:ext cx="66967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Условные обозначения:</a:t>
            </a:r>
            <a:r>
              <a:rPr lang="ru-RU" sz="2400" dirty="0"/>
              <a:t> </a:t>
            </a:r>
            <a:endParaRPr lang="ru-RU" sz="2400" dirty="0" smtClean="0"/>
          </a:p>
          <a:p>
            <a:r>
              <a:rPr lang="ru-RU" sz="2400" b="1" dirty="0" smtClean="0"/>
              <a:t>о </a:t>
            </a:r>
            <a:r>
              <a:rPr lang="ru-RU" sz="2400" dirty="0"/>
              <a:t>– отлично; </a:t>
            </a:r>
            <a:endParaRPr lang="ru-RU" sz="2400" dirty="0" smtClean="0"/>
          </a:p>
          <a:p>
            <a:r>
              <a:rPr lang="ru-RU" sz="2400" b="1" dirty="0" smtClean="0"/>
              <a:t>х </a:t>
            </a:r>
            <a:r>
              <a:rPr lang="ru-RU" sz="2400" dirty="0"/>
              <a:t>– хорошо; </a:t>
            </a:r>
            <a:endParaRPr lang="ru-RU" sz="2400" dirty="0" smtClean="0"/>
          </a:p>
          <a:p>
            <a:r>
              <a:rPr lang="ru-RU" sz="2400" b="1" dirty="0" smtClean="0"/>
              <a:t>п</a:t>
            </a:r>
            <a:r>
              <a:rPr lang="ru-RU" sz="2400" dirty="0" smtClean="0"/>
              <a:t> </a:t>
            </a:r>
            <a:r>
              <a:rPr lang="ru-RU" sz="2400" dirty="0"/>
              <a:t>–плохо; </a:t>
            </a:r>
            <a:endParaRPr lang="ru-RU" sz="2400" dirty="0" smtClean="0"/>
          </a:p>
          <a:p>
            <a:r>
              <a:rPr lang="ru-RU" sz="2400" b="1" dirty="0" smtClean="0"/>
              <a:t>н</a:t>
            </a:r>
            <a:r>
              <a:rPr lang="ru-RU" sz="2400" dirty="0" smtClean="0"/>
              <a:t> </a:t>
            </a:r>
            <a:r>
              <a:rPr lang="ru-RU" sz="2400" dirty="0"/>
              <a:t>– неудовлетворительно.</a:t>
            </a:r>
          </a:p>
        </p:txBody>
      </p:sp>
    </p:spTree>
    <p:extLst>
      <p:ext uri="{BB962C8B-B14F-4D97-AF65-F5344CB8AC3E}">
        <p14:creationId xmlns:p14="http://schemas.microsoft.com/office/powerpoint/2010/main" val="258158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/>
              <a:t>Задачи этапа</a:t>
            </a:r>
            <a:endParaRPr lang="ru-RU" sz="1800" dirty="0"/>
          </a:p>
          <a:p>
            <a:pPr lvl="0"/>
            <a:r>
              <a:rPr lang="ru-RU" sz="1800" dirty="0"/>
              <a:t>Причинно-следственный анализ накопленных и обработанных в ходе педагогического мониторинга данных. </a:t>
            </a:r>
            <a:r>
              <a:rPr lang="ru-RU" sz="1800" dirty="0" smtClean="0"/>
              <a:t>По </a:t>
            </a:r>
            <a:r>
              <a:rPr lang="ru-RU" sz="1800" dirty="0"/>
              <a:t>результатам анализа делаются выводы, разрабатываются рекомендации.</a:t>
            </a:r>
          </a:p>
          <a:p>
            <a:pPr lvl="0"/>
            <a:r>
              <a:rPr lang="ru-RU" sz="1800" dirty="0"/>
              <a:t>Выработка педагогического диагноза. Объяснение причин данного состояния диагностируемого объекта, вскрытие закономерностей, которые привели к данному состоянию диагностируемый объект, указание доминирующих причин.</a:t>
            </a:r>
          </a:p>
          <a:p>
            <a:pPr lvl="0"/>
            <a:r>
              <a:rPr lang="ru-RU" sz="1800" dirty="0"/>
              <a:t>Структурирование полученной информации.</a:t>
            </a:r>
          </a:p>
          <a:p>
            <a:pPr lvl="0"/>
            <a:r>
              <a:rPr lang="ru-RU" sz="1800" dirty="0"/>
              <a:t>Информация, сообщаемая учителям-предметникам, в виде перечня необходимой коррекционной работы и её методики.</a:t>
            </a:r>
          </a:p>
          <a:p>
            <a:pPr lvl="0"/>
            <a:r>
              <a:rPr lang="ru-RU" sz="1800" dirty="0"/>
              <a:t>Информация, сообщаемая ученику вместе с родителями, для формирования адекватной самооценки, определения выбора индивидуального образовательного маршрута, работы по изменению или совершенствованию личностных качеств.</a:t>
            </a:r>
          </a:p>
          <a:p>
            <a:pPr lvl="0"/>
            <a:r>
              <a:rPr lang="ru-RU" sz="1800" dirty="0"/>
              <a:t>Информация, сообщаемая родителям, для адекватной самооценки личности ребенка, учета особенностей личностного развития в воспитательном процессе, процессах социализации и профориентации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>
            <a:normAutofit/>
          </a:bodyPr>
          <a:lstStyle/>
          <a:p>
            <a:r>
              <a:rPr lang="ru-RU" b="1" dirty="0"/>
              <a:t>III этап – </a:t>
            </a:r>
            <a:r>
              <a:rPr lang="ru-RU" b="1" dirty="0" smtClean="0"/>
              <a:t>аналитический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68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это система отбора, обработки, хранения и распространения информации об образовательной системе или отдельных ее звеньях, ориентированная на информационное  обеспечение управления, которая позволяет судить о состоянии объекта в любой момент времени и может обеспечить прогноз его развития и результативности.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Мониторинг  в образовании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426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Задачи этапа</a:t>
            </a:r>
            <a:endParaRPr lang="ru-RU" dirty="0"/>
          </a:p>
          <a:p>
            <a:pPr lvl="0"/>
            <a:r>
              <a:rPr lang="ru-RU" dirty="0"/>
              <a:t>Прогнозирование дальнейших тенденций и возможностей развития дальнейших тенденций и возможностей развития обследуемого объекта. </a:t>
            </a:r>
          </a:p>
          <a:p>
            <a:pPr lvl="0"/>
            <a:r>
              <a:rPr lang="ru-RU" dirty="0"/>
              <a:t>Разработка плана коррекционных мероприятий.</a:t>
            </a:r>
          </a:p>
          <a:p>
            <a:pPr lvl="0"/>
            <a:r>
              <a:rPr lang="ru-RU" dirty="0"/>
              <a:t>Предъявление результатов мониторинга и его формы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IV этап - прогностический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805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75466"/>
            <a:ext cx="8964487" cy="406590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В </a:t>
            </a:r>
            <a:r>
              <a:rPr lang="ru-RU" sz="3200" dirty="0"/>
              <a:t>форме аналитической справки, при составлении которой предусматривается возможность сочетания текстовой аналитической информации, схем, графиков, таблиц, диаграмм и др. </a:t>
            </a:r>
            <a:endParaRPr lang="ru-RU" sz="3200" dirty="0" smtClean="0"/>
          </a:p>
          <a:p>
            <a:r>
              <a:rPr lang="ru-RU" sz="3200" dirty="0" smtClean="0"/>
              <a:t>По </a:t>
            </a:r>
            <a:r>
              <a:rPr lang="ru-RU" sz="3200" dirty="0"/>
              <a:t>результатам анализа делаются выводы, разрабатываются рекомендации.</a:t>
            </a:r>
          </a:p>
          <a:p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Результаты мониторинга </a:t>
            </a:r>
          </a:p>
        </p:txBody>
      </p:sp>
    </p:spTree>
    <p:extLst>
      <p:ext uri="{BB962C8B-B14F-4D97-AF65-F5344CB8AC3E}">
        <p14:creationId xmlns:p14="http://schemas.microsoft.com/office/powerpoint/2010/main" val="554206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5" y="2675466"/>
            <a:ext cx="8856984" cy="3993893"/>
          </a:xfrm>
        </p:spPr>
        <p:txBody>
          <a:bodyPr>
            <a:normAutofit/>
          </a:bodyPr>
          <a:lstStyle/>
          <a:p>
            <a:pPr lvl="0"/>
            <a:r>
              <a:rPr lang="ru-RU" sz="2800" dirty="0"/>
              <a:t>Мониторинг представляет собой процесс систематического слежения за учебным процессом, данные которого используются для коррекции учебного процесса.</a:t>
            </a:r>
          </a:p>
          <a:p>
            <a:pPr lvl="0"/>
            <a:r>
              <a:rPr lang="ru-RU" sz="2800" dirty="0"/>
              <a:t>Потребность в мониторинговой информации может существовать только тогда, когда она становится полезной не только для школьных администраторов, но и для педагогов, учащихся, их родителей.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Вывод</a:t>
            </a:r>
            <a:r>
              <a:rPr lang="ru-RU" dirty="0"/>
              <a:t>ы</a:t>
            </a:r>
          </a:p>
        </p:txBody>
      </p:sp>
    </p:spTree>
    <p:extLst>
      <p:ext uri="{BB962C8B-B14F-4D97-AF65-F5344CB8AC3E}">
        <p14:creationId xmlns:p14="http://schemas.microsoft.com/office/powerpoint/2010/main" val="162388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7" cy="4536504"/>
          </a:xfrm>
        </p:spPr>
        <p:txBody>
          <a:bodyPr>
            <a:normAutofit/>
          </a:bodyPr>
          <a:lstStyle/>
          <a:p>
            <a:pPr lvl="0"/>
            <a:r>
              <a:rPr lang="ru-RU" sz="3200" u="sng" dirty="0" smtClean="0">
                <a:hlinkClick r:id="rId2"/>
              </a:rPr>
              <a:t>http</a:t>
            </a:r>
            <a:r>
              <a:rPr lang="ru-RU" sz="3200" u="sng" dirty="0">
                <a:hlinkClick r:id="rId2"/>
              </a:rPr>
              <a:t>://festival.1september.ru/articles/572615/</a:t>
            </a:r>
            <a:r>
              <a:rPr lang="ru-RU" sz="3200" dirty="0"/>
              <a:t> </a:t>
            </a:r>
          </a:p>
          <a:p>
            <a:pPr lvl="0"/>
            <a:r>
              <a:rPr lang="ru-RU" sz="3200" u="sng" dirty="0">
                <a:hlinkClick r:id="rId3"/>
              </a:rPr>
              <a:t>http://stsh262007.narod.ru/</a:t>
            </a:r>
            <a:r>
              <a:rPr lang="ru-RU" sz="3200" dirty="0"/>
              <a:t> </a:t>
            </a:r>
          </a:p>
          <a:p>
            <a:pPr lvl="0"/>
            <a:r>
              <a:rPr lang="ru-RU" sz="3200" u="sng" dirty="0">
                <a:hlinkClick r:id="rId4"/>
              </a:rPr>
              <a:t>https://infourok.ru/monitoring-sformirovannosti-uud-po-informatike-i-ikt-uchaschihsya-klassa-269210.html</a:t>
            </a:r>
            <a:r>
              <a:rPr lang="ru-RU" sz="3200" dirty="0"/>
              <a:t> </a:t>
            </a:r>
          </a:p>
          <a:p>
            <a:pPr lvl="0"/>
            <a:r>
              <a:rPr lang="ru-RU" sz="3200" u="sng" dirty="0">
                <a:hlinkClick r:id="rId5"/>
              </a:rPr>
              <a:t>http://kna-school-15.ru/p322aa1.html</a:t>
            </a:r>
            <a:r>
              <a:rPr lang="ru-RU" sz="3200" dirty="0"/>
              <a:t> </a:t>
            </a:r>
          </a:p>
          <a:p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Использованные источники </a:t>
            </a:r>
            <a:r>
              <a:rPr lang="ru-RU" b="1" dirty="0" smtClean="0"/>
              <a:t>информации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297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является </a:t>
            </a:r>
            <a:r>
              <a:rPr lang="ru-RU" dirty="0"/>
              <a:t>образовательный процесс. Информация,  собранная в ходе мониторинга, должная обеспечивать руководителя или учителя необходимыми и достаточными данными для выбора адекватной модели обучения, воспитания и управления.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/>
              <a:t>Объектом мониторинга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905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300742"/>
              </p:ext>
            </p:extLst>
          </p:nvPr>
        </p:nvGraphicFramePr>
        <p:xfrm>
          <a:off x="323529" y="188640"/>
          <a:ext cx="8640958" cy="650468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60239"/>
                <a:gridCol w="3599797"/>
                <a:gridCol w="2880922"/>
              </a:tblGrid>
              <a:tr h="128739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Диагностический инструментарий учителя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73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Опросы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Продукты индивидуальной творческой работы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 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Тесты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9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Зачеты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</a:rPr>
                        <a:t>Контрольные работы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Система домашних работ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4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lvl="0"/>
            <a:r>
              <a:rPr lang="ru-RU" dirty="0"/>
              <a:t>Процедура оценивания носит субъективный </a:t>
            </a:r>
            <a:r>
              <a:rPr lang="ru-RU" dirty="0" smtClean="0"/>
              <a:t>характер</a:t>
            </a:r>
            <a:endParaRPr lang="ru-RU" dirty="0"/>
          </a:p>
          <a:p>
            <a:pPr lvl="0"/>
            <a:r>
              <a:rPr lang="ru-RU" dirty="0"/>
              <a:t>Процедура оценивания носит констатирующий характер: не выучил урок — «неуд», выучил — положительная отметка;</a:t>
            </a:r>
          </a:p>
          <a:p>
            <a:pPr lvl="0"/>
            <a:r>
              <a:rPr lang="ru-RU" dirty="0"/>
              <a:t>Результаты обучающихся фиксируются </a:t>
            </a:r>
            <a:r>
              <a:rPr lang="ru-RU" dirty="0" smtClean="0"/>
              <a:t>периодически</a:t>
            </a:r>
          </a:p>
          <a:p>
            <a:pPr lvl="0"/>
            <a:r>
              <a:rPr lang="ru-RU" dirty="0" smtClean="0"/>
              <a:t>Полученные  </a:t>
            </a:r>
            <a:r>
              <a:rPr lang="ru-RU" dirty="0"/>
              <a:t>данные практически не используются для коррекции процесса обучения и построения индивидуальных траекторий </a:t>
            </a:r>
            <a:r>
              <a:rPr lang="ru-RU" dirty="0" smtClean="0"/>
              <a:t>обучения.</a:t>
            </a:r>
          </a:p>
          <a:p>
            <a:pPr lvl="0"/>
            <a:r>
              <a:rPr lang="ru-RU" dirty="0" smtClean="0"/>
              <a:t>Причины </a:t>
            </a:r>
            <a:r>
              <a:rPr lang="ru-RU" dirty="0"/>
              <a:t>достигнутых результатов оцениваются на основе интуитивных представлений, жизненного и профессионального опыта, чаще всего в конце учебного периода и отслеживаются стихийно;</a:t>
            </a:r>
          </a:p>
          <a:p>
            <a:pPr lvl="0"/>
            <a:r>
              <a:rPr lang="ru-RU" dirty="0"/>
              <a:t>Результаты отдельного ученика оцениваются на фоне результатов </a:t>
            </a:r>
            <a:r>
              <a:rPr lang="ru-RU" dirty="0" smtClean="0"/>
              <a:t>класса.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Недостатки существующей системы оценивания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05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— </a:t>
            </a:r>
            <a:r>
              <a:rPr lang="ru-RU" dirty="0"/>
              <a:t>что собираются отслеживать;</a:t>
            </a:r>
          </a:p>
          <a:p>
            <a:pPr marL="0" indent="0">
              <a:buNone/>
            </a:pPr>
            <a:r>
              <a:rPr lang="ru-RU" dirty="0"/>
              <a:t>— какие возможные результаты предполагают получить;</a:t>
            </a:r>
          </a:p>
          <a:p>
            <a:pPr marL="0" indent="0">
              <a:buNone/>
            </a:pPr>
            <a:r>
              <a:rPr lang="ru-RU" dirty="0"/>
              <a:t>— как можно повлиять на эти результаты;</a:t>
            </a:r>
          </a:p>
          <a:p>
            <a:pPr marL="0" indent="0">
              <a:buNone/>
            </a:pPr>
            <a:r>
              <a:rPr lang="ru-RU" dirty="0"/>
              <a:t>— каковы пути коррекции полученных результатов с учетом поставленных в процессе обучения целей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проведения мониторинга важно знать: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80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/>
              <a:t>— минимальный уровень </a:t>
            </a:r>
            <a:r>
              <a:rPr lang="ru-RU" dirty="0" smtClean="0"/>
              <a:t> </a:t>
            </a:r>
            <a:r>
              <a:rPr lang="ru-RU" dirty="0"/>
              <a:t>(набор шаблонных заданий, обязательных для решения всеми);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b="1" dirty="0" smtClean="0"/>
              <a:t>общий уровень </a:t>
            </a:r>
            <a:r>
              <a:rPr lang="ru-RU" dirty="0"/>
              <a:t>(задачи, представляющие собой комбинации подзадач минимального уровня с явными ассоциативными связями);</a:t>
            </a:r>
          </a:p>
          <a:p>
            <a:pPr marL="0" indent="0">
              <a:buNone/>
            </a:pPr>
            <a:r>
              <a:rPr lang="ru-RU" dirty="0"/>
              <a:t>— </a:t>
            </a:r>
            <a:r>
              <a:rPr lang="ru-RU" b="1" dirty="0" smtClean="0"/>
              <a:t>продвинутый уровень </a:t>
            </a:r>
            <a:r>
              <a:rPr lang="ru-RU" dirty="0"/>
              <a:t>(задачи, являющиеся комбинациями подзадач минимального и общего уровней, связанными явными и латентными ассоциативными связями).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</a:t>
            </a:r>
            <a:r>
              <a:rPr lang="ru-RU" dirty="0" smtClean="0"/>
              <a:t>ровни планируемых результатов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564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028509"/>
              </p:ext>
            </p:extLst>
          </p:nvPr>
        </p:nvGraphicFramePr>
        <p:xfrm>
          <a:off x="0" y="908720"/>
          <a:ext cx="9036495" cy="59681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7299"/>
                <a:gridCol w="1807299"/>
                <a:gridCol w="1807299"/>
                <a:gridCol w="1807299"/>
                <a:gridCol w="1807299"/>
              </a:tblGrid>
              <a:tr h="2581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Ключевые образовательные компетенции 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Критерии оценки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Уровень сформированности компетенций 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11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низкий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средний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высокий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</a:tr>
              <a:tr h="2639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solidFill>
                            <a:srgbClr val="FFFF00"/>
                          </a:solidFill>
                          <a:effectLst/>
                        </a:rPr>
                        <a:t>Информационные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Обеспечивают навыки деятельности ученика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по отношению к информации, составляющей содержание учебных предметов и образовательных областей, а также содержащейся в окружающем мире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Умение работать с информацией используя возможности новых инф. технологий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Слабо развиты умение работать с различными источниками информации, навыки анализа, преобразования информации, формулирования и аргументации выводов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Хорошо развиты навыки работы с различными источниками информации. Проявляет указанные навыки при поддержке учителя и одноклассников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Самостоятельно работает с различными источниками информации, обладает способностью преобразовывать информацию, делать обобщения, формулировать, аргументировать выводы, сохранять и передавать информацию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</a:tr>
              <a:tr h="2639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b="1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Коммуникативные</a:t>
                      </a:r>
                      <a:r>
                        <a:rPr lang="ru-RU" sz="1200" dirty="0"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Навыки общения, сотрудничества, командной работы, направленной на достижение общего результата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Овладение способами взаимодействия с окружающей средой и людьми, навыками общения, сотрудничества в различных областях, умениями отстаивать собственное мнение, быть терпимым к мнению других, контактность в различных социальных группах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Слабое владение способами взаимодействия с окружающей средой и людьми, неразвитость коммуникативных качеств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>
                          <a:effectLst/>
                        </a:rPr>
                        <a:t>Хорошее владение способами взаимодействия с окружающей средой и людьми, удовлетворительное развитие коммуникативных качеств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1200" dirty="0">
                          <a:effectLst/>
                        </a:rPr>
                        <a:t>Высокий уровень сформированности навыков взаимодействия с окружающей средой и людьми. Обладание навыками общения, сотрудничества в различных областях и социальных группах. Выступает в качестве лидера при командной работе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208" marR="16208" marT="16208" marB="16208"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Критерии оценки уровня сформированности информационных и коммуникативных образовательных компетенции на уроках информатики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846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Задачи этапа</a:t>
            </a:r>
            <a:endParaRPr lang="ru-RU" dirty="0"/>
          </a:p>
          <a:p>
            <a:pPr lvl="0"/>
            <a:r>
              <a:rPr lang="ru-RU" dirty="0"/>
              <a:t>Определение целей, мотивации и задач мониторинга.</a:t>
            </a:r>
          </a:p>
          <a:p>
            <a:pPr lvl="0"/>
            <a:r>
              <a:rPr lang="ru-RU" dirty="0"/>
              <a:t>Определение основных показателей и критериев. </a:t>
            </a:r>
          </a:p>
          <a:p>
            <a:pPr lvl="0"/>
            <a:r>
              <a:rPr lang="ru-RU" dirty="0" smtClean="0"/>
              <a:t>Выбор </a:t>
            </a:r>
            <a:r>
              <a:rPr lang="ru-RU" dirty="0"/>
              <a:t>способа установления реальных достижений (реального уровня) обследуемого объекта, выбор инструментария.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I этап – </a:t>
            </a:r>
            <a:r>
              <a:rPr lang="ru-RU" b="1" dirty="0" smtClean="0"/>
              <a:t>подготовительный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509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104</TotalTime>
  <Words>1512</Words>
  <Application>Microsoft Office PowerPoint</Application>
  <PresentationFormat>Экран (4:3)</PresentationFormat>
  <Paragraphs>206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Волна</vt:lpstr>
      <vt:lpstr>Диагностика мониторинговых исследований по информатике</vt:lpstr>
      <vt:lpstr>Мониторинг  в образовании </vt:lpstr>
      <vt:lpstr>Объектом мониторинга </vt:lpstr>
      <vt:lpstr>Презентация PowerPoint</vt:lpstr>
      <vt:lpstr>Недостатки существующей системы оценивания:</vt:lpstr>
      <vt:lpstr>Для проведения мониторинга важно знать:</vt:lpstr>
      <vt:lpstr>Уровни планируемых результатов </vt:lpstr>
      <vt:lpstr>Критерии оценки уровня сформированности информационных и коммуникативных образовательных компетенции на уроках информатики  </vt:lpstr>
      <vt:lpstr>I этап – подготовительный</vt:lpstr>
      <vt:lpstr>Формы диагностики:</vt:lpstr>
      <vt:lpstr>II этап – практическая часть мониторинга </vt:lpstr>
      <vt:lpstr>1. Анкета изучения уровня мотивации к овладению информатикой </vt:lpstr>
      <vt:lpstr>2. Измерение общеучебных и предметных умений</vt:lpstr>
      <vt:lpstr>Презентация PowerPoint</vt:lpstr>
      <vt:lpstr>Презентация PowerPoint</vt:lpstr>
      <vt:lpstr>Презентация PowerPoint</vt:lpstr>
      <vt:lpstr>Презентация PowerPoint</vt:lpstr>
      <vt:lpstr>3. Индивидуальный учет сформированности информационной и коммуникационные компетенций по классам </vt:lpstr>
      <vt:lpstr>III этап – аналитический</vt:lpstr>
      <vt:lpstr>IV этап - прогностический </vt:lpstr>
      <vt:lpstr>Результаты мониторинга </vt:lpstr>
      <vt:lpstr>Выводы</vt:lpstr>
      <vt:lpstr>Использованные источники информации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мониторинговых исследований по информатике</dc:title>
  <dc:creator>413-00</dc:creator>
  <cp:lastModifiedBy>Stud-1</cp:lastModifiedBy>
  <cp:revision>10</cp:revision>
  <dcterms:created xsi:type="dcterms:W3CDTF">2016-04-28T06:19:09Z</dcterms:created>
  <dcterms:modified xsi:type="dcterms:W3CDTF">2016-04-28T14:15:17Z</dcterms:modified>
</cp:coreProperties>
</file>